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396" r:id="rId2"/>
    <p:sldId id="268" r:id="rId3"/>
    <p:sldId id="395" r:id="rId4"/>
    <p:sldId id="451" r:id="rId5"/>
    <p:sldId id="468" r:id="rId6"/>
    <p:sldId id="469" r:id="rId7"/>
    <p:sldId id="409" r:id="rId8"/>
    <p:sldId id="440" r:id="rId9"/>
    <p:sldId id="423" r:id="rId10"/>
    <p:sldId id="470" r:id="rId11"/>
    <p:sldId id="471" r:id="rId12"/>
    <p:sldId id="472" r:id="rId13"/>
    <p:sldId id="453" r:id="rId14"/>
    <p:sldId id="452" r:id="rId15"/>
    <p:sldId id="454" r:id="rId16"/>
    <p:sldId id="473" r:id="rId17"/>
    <p:sldId id="425" r:id="rId18"/>
    <p:sldId id="455" r:id="rId19"/>
    <p:sldId id="474" r:id="rId20"/>
    <p:sldId id="475" r:id="rId21"/>
    <p:sldId id="401" r:id="rId22"/>
    <p:sldId id="400" r:id="rId23"/>
    <p:sldId id="402" r:id="rId24"/>
    <p:sldId id="403" r:id="rId2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9933"/>
    <a:srgbClr val="FFFF66"/>
    <a:srgbClr val="CC99FF"/>
    <a:srgbClr val="99FF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15" autoAdjust="0"/>
    <p:restoredTop sz="69489" autoAdjust="0"/>
  </p:normalViewPr>
  <p:slideViewPr>
    <p:cSldViewPr>
      <p:cViewPr varScale="1">
        <p:scale>
          <a:sx n="83" d="100"/>
          <a:sy n="83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1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1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A8023-D029-40FC-BEB5-FE0B2431FBDD}" type="datetimeFigureOut">
              <a:rPr lang="en-US" smtClean="0"/>
              <a:pPr/>
              <a:t>4/3/18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1"/>
            <a:ext cx="2971800" cy="4641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30621"/>
            <a:ext cx="2971800" cy="4641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B122D-DC3B-4AF5-9B6B-60B4977183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514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860" tIns="45930" rIns="91860" bIns="4593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1860" tIns="45930" rIns="91860" bIns="45930" rtlCol="0"/>
          <a:lstStyle>
            <a:lvl1pPr algn="r">
              <a:defRPr sz="1200"/>
            </a:lvl1pPr>
          </a:lstStyle>
          <a:p>
            <a:fld id="{0F838184-E903-44CF-B011-465775D3F430}" type="datetimeFigureOut">
              <a:rPr lang="en-US" smtClean="0"/>
              <a:pPr/>
              <a:t>4/3/18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0" tIns="45930" rIns="91860" bIns="4593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860" tIns="45930" rIns="91860" bIns="4593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860" tIns="45930" rIns="91860" bIns="4593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860" tIns="45930" rIns="91860" bIns="45930" rtlCol="0" anchor="b"/>
          <a:lstStyle>
            <a:lvl1pPr algn="r">
              <a:defRPr sz="1200"/>
            </a:lvl1pPr>
          </a:lstStyle>
          <a:p>
            <a:fld id="{300962FF-E595-46F7-B66E-DAF32D779B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23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8A6B2-3B1F-6E48-80A3-5683649E1A1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92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8A6B2-3B1F-6E48-80A3-5683649E1A1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92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5C9FD59B-4F0E-47B3-ACD5-8B61F728C574}" type="datetimeFigureOut">
              <a:rPr lang="en-US" smtClean="0"/>
              <a:pPr/>
              <a:t>4/3/18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fld id="{7ADB60C4-71FC-48B0-9EA6-E39D7A7E58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C9FD59B-4F0E-47B3-ACD5-8B61F728C574}" type="datetimeFigureOut">
              <a:rPr lang="en-US" smtClean="0"/>
              <a:pPr/>
              <a:t>4/3/18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DB60C4-71FC-48B0-9EA6-E39D7A7E58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>
            <a:normAutofit/>
          </a:bodyPr>
          <a:lstStyle>
            <a:lvl1pPr marL="0" indent="0">
              <a:buNone/>
              <a:defRPr sz="29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C9FD59B-4F0E-47B3-ACD5-8B61F728C574}" type="datetimeFigureOut">
              <a:rPr lang="en-US" smtClean="0"/>
              <a:pPr/>
              <a:t>4/3/18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ADB60C4-71FC-48B0-9EA6-E39D7A7E58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C9FD59B-4F0E-47B3-ACD5-8B61F728C574}" type="datetimeFigureOut">
              <a:rPr lang="en-US" smtClean="0"/>
              <a:pPr/>
              <a:t>4/3/18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ADB60C4-71FC-48B0-9EA6-E39D7A7E58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C9FD59B-4F0E-47B3-ACD5-8B61F728C574}" type="datetimeFigureOut">
              <a:rPr lang="en-US" smtClean="0"/>
              <a:pPr/>
              <a:t>4/3/18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ADB60C4-71FC-48B0-9EA6-E39D7A7E58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D59B-4F0E-47B3-ACD5-8B61F728C574}" type="datetimeFigureOut">
              <a:rPr lang="en-US" smtClean="0"/>
              <a:pPr/>
              <a:t>4/3/18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DB60C4-71FC-48B0-9EA6-E39D7A7E58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C9FD59B-4F0E-47B3-ACD5-8B61F728C574}" type="datetimeFigureOut">
              <a:rPr lang="en-US" smtClean="0"/>
              <a:pPr/>
              <a:t>4/3/18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fld id="{7ADB60C4-71FC-48B0-9EA6-E39D7A7E58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C9FD59B-4F0E-47B3-ACD5-8B61F728C574}" type="datetimeFigureOut">
              <a:rPr lang="en-US" smtClean="0"/>
              <a:pPr/>
              <a:t>4/3/18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DB60C4-71FC-48B0-9EA6-E39D7A7E58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>
                <a:latin typeface="Calibri" panose="020F0502020204030204" pitchFamily="34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C9FD59B-4F0E-47B3-ACD5-8B61F728C574}" type="datetimeFigureOut">
              <a:rPr lang="en-US" smtClean="0"/>
              <a:pPr/>
              <a:t>4/3/18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>
                <a:latin typeface="Calibri" panose="020F0502020204030204" pitchFamily="34" charset="0"/>
              </a:defRPr>
            </a:lvl1pPr>
          </a:lstStyle>
          <a:p>
            <a:fld id="{7ADB60C4-71FC-48B0-9EA6-E39D7A7E58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9FD59B-4F0E-47B3-ACD5-8B61F728C574}" type="datetimeFigureOut">
              <a:rPr lang="en-US" smtClean="0"/>
              <a:pPr/>
              <a:t>4/3/18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ADB60C4-71FC-48B0-9EA6-E39D7A7E58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4572000"/>
          </a:xfrm>
        </p:spPr>
        <p:txBody>
          <a:bodyPr>
            <a:noAutofit/>
          </a:bodyPr>
          <a:lstStyle/>
          <a:p>
            <a:pPr algn="ctr"/>
            <a:r>
              <a:rPr lang="en-US" sz="8800" b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Ask an Addiction Specialist</a:t>
            </a:r>
          </a:p>
        </p:txBody>
      </p:sp>
    </p:spTree>
    <p:extLst>
      <p:ext uri="{BB962C8B-B14F-4D97-AF65-F5344CB8AC3E}">
        <p14:creationId xmlns:p14="http://schemas.microsoft.com/office/powerpoint/2010/main" val="82909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:fad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09800"/>
            <a:ext cx="9144000" cy="9372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i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Exercise</a:t>
            </a:r>
            <a:r>
              <a:rPr lang="en-US" sz="7200" b="1" i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:</a:t>
            </a: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When Did You Resort to Addictive Behavior as </a:t>
            </a:r>
            <a:b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Antidote to Shame?</a:t>
            </a: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endParaRPr lang="en-US" sz="8800" cap="none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968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09800"/>
            <a:ext cx="9144000" cy="9372600"/>
          </a:xfrm>
        </p:spPr>
        <p:txBody>
          <a:bodyPr>
            <a:normAutofit/>
          </a:bodyPr>
          <a:lstStyle/>
          <a:p>
            <a:pPr algn="ctr"/>
            <a:r>
              <a:rPr lang="en-US" sz="7200" b="1" i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Exercise:</a:t>
            </a:r>
            <a:r>
              <a:rPr lang="en-US" sz="72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72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0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Can You Recall Responding to Relapse with Further Shame?</a:t>
            </a:r>
            <a:r>
              <a:rPr lang="en-US" sz="80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80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endParaRPr lang="en-US" sz="8000" cap="none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188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09800"/>
            <a:ext cx="9144000" cy="9372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b="1" i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Catch-22</a:t>
            </a: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:</a:t>
            </a:r>
            <a:b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Dilemma with No Way Out, Because </a:t>
            </a:r>
            <a:b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of Mutually Conflicting Options</a:t>
            </a: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endParaRPr lang="en-US" sz="8800" cap="none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334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09800"/>
            <a:ext cx="9144000" cy="7391400"/>
          </a:xfrm>
        </p:spPr>
        <p:txBody>
          <a:bodyPr>
            <a:normAutofit/>
          </a:bodyPr>
          <a:lstStyle/>
          <a:p>
            <a:pPr algn="ctr"/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How Do We Put Addiction </a:t>
            </a:r>
            <a:b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“On Notice”?</a:t>
            </a:r>
            <a:endParaRPr lang="en-US" sz="8800" cap="none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58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90" y="-2438400"/>
            <a:ext cx="9144000" cy="7391400"/>
          </a:xfrm>
        </p:spPr>
        <p:txBody>
          <a:bodyPr>
            <a:normAutofit/>
          </a:bodyPr>
          <a:lstStyle/>
          <a:p>
            <a:pPr algn="ctr"/>
            <a:r>
              <a:rPr lang="en-US" sz="8800" b="1" i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Addiction</a:t>
            </a: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:</a:t>
            </a:r>
            <a:b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Takes Out the Best and Brightest</a:t>
            </a:r>
            <a:endParaRPr lang="en-US" sz="8800" cap="none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91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09800"/>
            <a:ext cx="9144000" cy="8382000"/>
          </a:xfrm>
        </p:spPr>
        <p:txBody>
          <a:bodyPr>
            <a:normAutofit/>
          </a:bodyPr>
          <a:lstStyle/>
          <a:p>
            <a:pPr algn="ctr"/>
            <a:r>
              <a:rPr lang="en-US" sz="7200" b="1" i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7200" b="1" i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900" b="1" i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Our Original </a:t>
            </a:r>
            <a:br>
              <a:rPr lang="en-US" sz="8900" b="1" i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900" b="1" i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Face Before </a:t>
            </a:r>
            <a:br>
              <a:rPr lang="en-US" sz="8900" b="1" i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900" b="1" i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We Were Born</a:t>
            </a:r>
            <a:r>
              <a:rPr lang="en-US" sz="72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72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endParaRPr lang="en-US" sz="8000" cap="none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407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09800"/>
            <a:ext cx="9144000" cy="8839200"/>
          </a:xfrm>
        </p:spPr>
        <p:txBody>
          <a:bodyPr>
            <a:normAutofit/>
          </a:bodyPr>
          <a:lstStyle/>
          <a:p>
            <a:pPr algn="ctr"/>
            <a:r>
              <a:rPr lang="en-US" sz="7200" b="1" i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Exercise:</a:t>
            </a:r>
            <a:r>
              <a:rPr lang="en-US" sz="72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72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0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Your Original Face?</a:t>
            </a:r>
            <a:br>
              <a:rPr lang="en-US" sz="80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0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80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endParaRPr lang="en-US" sz="8000" cap="none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402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09800"/>
            <a:ext cx="9144000" cy="8001000"/>
          </a:xfrm>
        </p:spPr>
        <p:txBody>
          <a:bodyPr>
            <a:normAutofit/>
          </a:bodyPr>
          <a:lstStyle/>
          <a:p>
            <a:pPr algn="ctr"/>
            <a:r>
              <a:rPr lang="en-US" sz="80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80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Addiction:</a:t>
            </a:r>
            <a:b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How Do We </a:t>
            </a:r>
            <a:r>
              <a:rPr lang="en-US" sz="8800" b="1" i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Externalize </a:t>
            </a: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the Enemy?</a:t>
            </a:r>
            <a:endParaRPr lang="en-US" sz="8800" cap="none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29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09800"/>
            <a:ext cx="9144000" cy="8839200"/>
          </a:xfrm>
        </p:spPr>
        <p:txBody>
          <a:bodyPr>
            <a:normAutofit/>
          </a:bodyPr>
          <a:lstStyle/>
          <a:p>
            <a:pPr algn="ctr"/>
            <a:r>
              <a:rPr lang="en-US" sz="80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80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Shame Paralyzes,</a:t>
            </a:r>
            <a:b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Good Information</a:t>
            </a:r>
            <a:b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Liberates</a:t>
            </a: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endParaRPr lang="en-US" sz="8800" cap="none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88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09800"/>
            <a:ext cx="9144000" cy="9067800"/>
          </a:xfrm>
        </p:spPr>
        <p:txBody>
          <a:bodyPr>
            <a:normAutofit/>
          </a:bodyPr>
          <a:lstStyle/>
          <a:p>
            <a:pPr algn="ctr"/>
            <a:r>
              <a:rPr lang="en-US" sz="8800" b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8800" b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endParaRPr lang="en-US" sz="8800" cap="none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ttp://www.drbobweathers.com/wp-content/uploads/2017/10/SILENCE-THE-SHAME-BANNER-300x164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7620000" cy="4165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1747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4572000"/>
          </a:xfrm>
        </p:spPr>
        <p:txBody>
          <a:bodyPr>
            <a:noAutofit/>
          </a:bodyPr>
          <a:lstStyle/>
          <a:p>
            <a:pPr algn="ctr"/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Dr. </a:t>
            </a:r>
            <a:b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Bob </a:t>
            </a:r>
            <a:b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Weathers</a:t>
            </a:r>
            <a:endParaRPr lang="en-US" sz="8800" b="1" cap="none" dirty="0">
              <a:solidFill>
                <a:srgbClr val="00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6430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:fad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09800"/>
            <a:ext cx="9144000" cy="8839200"/>
          </a:xfrm>
        </p:spPr>
        <p:txBody>
          <a:bodyPr>
            <a:normAutofit/>
          </a:bodyPr>
          <a:lstStyle/>
          <a:p>
            <a:pPr algn="ctr"/>
            <a:r>
              <a:rPr lang="en-US" sz="7200" b="1" i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Today</a:t>
            </a:r>
            <a:r>
              <a:rPr lang="en-US" sz="7200" b="1" i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:</a:t>
            </a:r>
            <a:r>
              <a:rPr lang="en-US" sz="7200" b="1" i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7200" b="1" i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The Way Out </a:t>
            </a:r>
            <a:b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of </a:t>
            </a: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Shame</a:t>
            </a:r>
            <a:b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(and Addiction)</a:t>
            </a: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endParaRPr lang="en-US" sz="8000" cap="none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774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09800"/>
            <a:ext cx="9144000" cy="8001000"/>
          </a:xfrm>
        </p:spPr>
        <p:txBody>
          <a:bodyPr>
            <a:normAutofit/>
          </a:bodyPr>
          <a:lstStyle/>
          <a:p>
            <a:pPr algn="ctr"/>
            <a:r>
              <a:rPr lang="en-US" sz="7200" b="1" i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Next Week:</a:t>
            </a:r>
            <a:br>
              <a:rPr lang="en-US" sz="7200" b="1" i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72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Getting Clear on </a:t>
            </a:r>
            <a:br>
              <a:rPr lang="en-US" sz="72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72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How Shame (and Addiction) Share Many Disguises</a:t>
            </a:r>
            <a:endParaRPr lang="en-US" sz="8000" cap="none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632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676400"/>
            <a:ext cx="9144000" cy="7391400"/>
          </a:xfrm>
        </p:spPr>
        <p:txBody>
          <a:bodyPr>
            <a:normAutofit/>
          </a:bodyPr>
          <a:lstStyle/>
          <a:p>
            <a:pPr algn="ctr"/>
            <a:r>
              <a:rPr lang="en-US" sz="7300" b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7300" b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000" b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8000" b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800" b="1" i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Any Final </a:t>
            </a:r>
            <a:br>
              <a:rPr lang="en-US" sz="8800" b="1" i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800" b="1" i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Questions? </a:t>
            </a:r>
            <a:r>
              <a:rPr lang="en-US" sz="8800" b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8800" b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endParaRPr lang="en-US" sz="88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545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-1752600"/>
            <a:ext cx="9601200" cy="7543800"/>
          </a:xfrm>
        </p:spPr>
        <p:txBody>
          <a:bodyPr>
            <a:normAutofit/>
          </a:bodyPr>
          <a:lstStyle/>
          <a:p>
            <a:pPr algn="ctr"/>
            <a:r>
              <a:rPr lang="en-US" sz="8800" b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Thanks </a:t>
            </a:r>
            <a:br>
              <a:rPr lang="en-US" sz="8800" b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800" b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for </a:t>
            </a:r>
            <a:br>
              <a:rPr lang="en-US" sz="8800" b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800" b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Joining!</a:t>
            </a:r>
            <a:r>
              <a:rPr lang="en-US" sz="6000" b="1" i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6000" b="1" i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endParaRPr lang="en-US" sz="60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263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752600"/>
            <a:ext cx="9144000" cy="7391400"/>
          </a:xfrm>
        </p:spPr>
        <p:txBody>
          <a:bodyPr>
            <a:normAutofit/>
          </a:bodyPr>
          <a:lstStyle/>
          <a:p>
            <a:pPr algn="ctr"/>
            <a:r>
              <a:rPr lang="en-US" sz="6000" b="1" i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6000" b="1" i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6000" b="1" i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6000" b="1" i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6000" b="1" i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Further Resources</a:t>
            </a:r>
            <a:r>
              <a:rPr lang="en-US" sz="6000" b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:</a:t>
            </a:r>
            <a:r>
              <a:rPr lang="en-US" sz="8800" b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8800" b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6000" b="1" u="sng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www.drbobweathers.com</a:t>
            </a:r>
            <a:r>
              <a:rPr lang="en-US" sz="6000" b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6000" b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6000" b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6000" b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endParaRPr lang="en-US" sz="60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051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676400"/>
            <a:ext cx="9144000" cy="7315200"/>
          </a:xfrm>
        </p:spPr>
        <p:txBody>
          <a:bodyPr>
            <a:normAutofit/>
          </a:bodyPr>
          <a:lstStyle/>
          <a:p>
            <a:pPr algn="ctr"/>
            <a:r>
              <a:rPr lang="en-US" sz="7300" b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7300" b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7300" b="1" i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8800" b="1" i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Please </a:t>
            </a:r>
            <a:br>
              <a:rPr lang="en-US" sz="8800" b="1" i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800" b="1" i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Feel Free to </a:t>
            </a:r>
            <a:br>
              <a:rPr lang="en-US" sz="8800" b="1" i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800" b="1" i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Submit </a:t>
            </a:r>
            <a:br>
              <a:rPr lang="en-US" sz="8800" b="1" i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800" b="1" i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Questions</a:t>
            </a:r>
            <a:endParaRPr lang="en-US" sz="88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136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09800"/>
            <a:ext cx="9144000" cy="8229600"/>
          </a:xfrm>
        </p:spPr>
        <p:txBody>
          <a:bodyPr>
            <a:normAutofit/>
          </a:bodyPr>
          <a:lstStyle/>
          <a:p>
            <a:pPr algn="ctr"/>
            <a:r>
              <a:rPr lang="en-US" sz="7200" b="1" i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Last Week</a:t>
            </a:r>
            <a:r>
              <a:rPr lang="en-US" sz="7200" b="1" i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:</a:t>
            </a:r>
            <a:r>
              <a:rPr lang="en-US" sz="7200" b="1" i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7200" b="1" i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The Roots </a:t>
            </a:r>
            <a:b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of Addiction</a:t>
            </a:r>
            <a:b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endParaRPr lang="en-US" sz="8000" cap="none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05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09800"/>
            <a:ext cx="9144000" cy="8839200"/>
          </a:xfrm>
        </p:spPr>
        <p:txBody>
          <a:bodyPr>
            <a:normAutofit/>
          </a:bodyPr>
          <a:lstStyle/>
          <a:p>
            <a:pPr algn="ctr"/>
            <a:r>
              <a:rPr lang="en-US" sz="7200" b="1" i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Today</a:t>
            </a:r>
            <a:r>
              <a:rPr lang="en-US" sz="7200" b="1" i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:</a:t>
            </a:r>
            <a:r>
              <a:rPr lang="en-US" sz="7200" b="1" i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7200" b="1" i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The Way Out </a:t>
            </a:r>
            <a:b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of </a:t>
            </a: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Shame</a:t>
            </a:r>
            <a:b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(and Addiction)</a:t>
            </a: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endParaRPr lang="en-US" sz="8000" cap="none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08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09800"/>
            <a:ext cx="9144000" cy="7924800"/>
          </a:xfrm>
        </p:spPr>
        <p:txBody>
          <a:bodyPr>
            <a:normAutofit/>
          </a:bodyPr>
          <a:lstStyle/>
          <a:p>
            <a:pPr algn="ctr"/>
            <a:r>
              <a:rPr lang="en-US" sz="80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80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Shame Is Primary Root of Addiction</a:t>
            </a:r>
            <a:b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endParaRPr lang="en-US" sz="8800" cap="none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050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09800"/>
            <a:ext cx="9144000" cy="9067800"/>
          </a:xfrm>
        </p:spPr>
        <p:txBody>
          <a:bodyPr>
            <a:normAutofit/>
          </a:bodyPr>
          <a:lstStyle/>
          <a:p>
            <a:pPr algn="ctr"/>
            <a:r>
              <a:rPr lang="en-US" sz="8800" b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8800" b="1" cap="none" dirty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endParaRPr lang="en-US" sz="8800" cap="none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ttp://www.drbobweathers.com/wp-content/uploads/2017/10/SILENCE-THE-SHAME-BANNER-300x164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7620000" cy="4165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9481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09800"/>
            <a:ext cx="9144000" cy="9372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b="1" i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Catch-22</a:t>
            </a: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:</a:t>
            </a:r>
            <a:b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Dilemma with No Way Out, Because </a:t>
            </a:r>
            <a:b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of Mutually Conflicting Options</a:t>
            </a:r>
            <a: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88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endParaRPr lang="en-US" sz="8800" cap="none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337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09800"/>
            <a:ext cx="9144000" cy="8229600"/>
          </a:xfrm>
        </p:spPr>
        <p:txBody>
          <a:bodyPr>
            <a:normAutofit/>
          </a:bodyPr>
          <a:lstStyle/>
          <a:p>
            <a:pPr algn="ctr"/>
            <a:r>
              <a:rPr lang="en-US" sz="80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Shame </a:t>
            </a:r>
            <a:r>
              <a:rPr lang="en-US" sz="80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80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0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Increases Craving, </a:t>
            </a:r>
            <a:br>
              <a:rPr lang="en-US" sz="80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0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Which </a:t>
            </a:r>
            <a:r>
              <a:rPr lang="en-US" sz="80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Leads to </a:t>
            </a:r>
            <a:br>
              <a:rPr lang="en-US" sz="80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0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Relapse, Leading </a:t>
            </a:r>
            <a:br>
              <a:rPr lang="en-US" sz="80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</a:br>
            <a:r>
              <a:rPr lang="en-US" sz="8000" b="1" cap="none" dirty="0" smtClean="0">
                <a:solidFill>
                  <a:srgbClr val="0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/>
                <a:cs typeface="Times New Roman"/>
              </a:rPr>
              <a:t>to Further Shame</a:t>
            </a:r>
            <a:endParaRPr lang="en-US" sz="8000" cap="none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274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ustom 1">
      <a:dk1>
        <a:srgbClr val="BAD0E2"/>
      </a:dk1>
      <a:lt1>
        <a:sysClr val="window" lastClr="FFFFFF"/>
      </a:lt1>
      <a:dk2>
        <a:srgbClr val="BAD0E2"/>
      </a:dk2>
      <a:lt2>
        <a:srgbClr val="EBDDC3"/>
      </a:lt2>
      <a:accent1>
        <a:srgbClr val="8F0000"/>
      </a:accent1>
      <a:accent2>
        <a:srgbClr val="002060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002060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96628</TotalTime>
  <Words>41</Words>
  <Application>Microsoft Macintosh PowerPoint</Application>
  <PresentationFormat>On-screen Show (4:3)</PresentationFormat>
  <Paragraphs>26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Median</vt:lpstr>
      <vt:lpstr>Ask an Addiction Specialist</vt:lpstr>
      <vt:lpstr>Dr.  Bob  Weathers</vt:lpstr>
      <vt:lpstr>  Please  Feel Free to  Submit  Questions</vt:lpstr>
      <vt:lpstr>Last Week: The Roots  of Addiction </vt:lpstr>
      <vt:lpstr>Today: The Way Out  of Shame (and Addiction) </vt:lpstr>
      <vt:lpstr> Shame Is Primary Root of Addiction </vt:lpstr>
      <vt:lpstr> </vt:lpstr>
      <vt:lpstr>Catch-22: Dilemma with No Way Out, Because  of Mutually Conflicting Options </vt:lpstr>
      <vt:lpstr>Shame  Increases Craving,  Which Leads to  Relapse, Leading  to Further Shame</vt:lpstr>
      <vt:lpstr>Exercise: When Did You Resort to Addictive Behavior as  Antidote to Shame? </vt:lpstr>
      <vt:lpstr>Exercise: Can You Recall Responding to Relapse with Further Shame? </vt:lpstr>
      <vt:lpstr>Catch-22: Dilemma with No Way Out, Because  of Mutually Conflicting Options </vt:lpstr>
      <vt:lpstr>How Do We Put Addiction  “On Notice”?</vt:lpstr>
      <vt:lpstr>Addiction: Takes Out the Best and Brightest</vt:lpstr>
      <vt:lpstr> Our Original  Face Before  We Were Born </vt:lpstr>
      <vt:lpstr>Exercise: Your Original Face?  </vt:lpstr>
      <vt:lpstr> Addiction: How Do We Externalize the Enemy?</vt:lpstr>
      <vt:lpstr> Shame Paralyzes, Good Information Liberates </vt:lpstr>
      <vt:lpstr> </vt:lpstr>
      <vt:lpstr>Today: The Way Out  of Shame (and Addiction) </vt:lpstr>
      <vt:lpstr>Next Week: Getting Clear on  How Shame (and Addiction) Share Many Disguises</vt:lpstr>
      <vt:lpstr>  Any Final  Questions?  </vt:lpstr>
      <vt:lpstr>Thanks  for  Joining! </vt:lpstr>
      <vt:lpstr>  Further Resources: www.drbobweathers.com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smorales</dc:creator>
  <cp:lastModifiedBy>Robert Weathers</cp:lastModifiedBy>
  <cp:revision>1044</cp:revision>
  <cp:lastPrinted>2017-11-01T18:51:58Z</cp:lastPrinted>
  <dcterms:created xsi:type="dcterms:W3CDTF">2007-12-20T01:41:51Z</dcterms:created>
  <dcterms:modified xsi:type="dcterms:W3CDTF">2018-04-04T00:57:29Z</dcterms:modified>
</cp:coreProperties>
</file>